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7" r:id="rId4"/>
    <p:sldId id="268" r:id="rId5"/>
    <p:sldId id="269" r:id="rId6"/>
    <p:sldId id="276" r:id="rId7"/>
    <p:sldId id="270" r:id="rId8"/>
    <p:sldId id="273" r:id="rId9"/>
    <p:sldId id="275" r:id="rId10"/>
    <p:sldId id="27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327"/>
  </p:normalViewPr>
  <p:slideViewPr>
    <p:cSldViewPr snapToGrid="0" snapToObjects="1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568CA-B2D2-EE4B-8AA0-88BB72961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ABE942-E000-F14F-AD50-C0D6C8ABC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87BB6-95AC-7346-9BD0-D1DA09B8B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0AE3-007B-C84D-AAC6-8E14ACDB371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B54CD-A2B6-BF49-B897-45F6AA4C7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00069-1C2D-A447-94C7-6B4447CC2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F3DE-D97C-164B-BE4C-E35D5FFE0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4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6B60D-176D-5942-A06D-82A976024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C3577C-7959-B74A-9F41-6DE2FBA86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246C7-41FE-904A-B536-9C59638EF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0AE3-007B-C84D-AAC6-8E14ACDB371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3DBBA-0263-5444-90DB-9B1B521C5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93729-D3BC-B249-BEA7-BE923A99C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F3DE-D97C-164B-BE4C-E35D5FFE0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5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4510C1-94A2-0047-B89E-04051BADAE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910419-0098-7544-99E5-E7FEA22BD2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BE10C-8B6F-6E44-A456-6677F1579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0AE3-007B-C84D-AAC6-8E14ACDB371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6DA94-837C-8D47-9304-68E8661FA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F0F7D-B56F-1040-BDC5-55FEFD6CD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F3DE-D97C-164B-BE4C-E35D5FFE0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7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DB2E6-6912-8844-A8AF-4A9E7CB5E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11064-9C34-2542-97E9-CE3E33B31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6F20B-6F33-0944-A961-945492C6D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0AE3-007B-C84D-AAC6-8E14ACDB371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6F3EC-F918-3048-BF66-4C6278E6B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14FE9-D78E-E54A-A092-DF45C7299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F3DE-D97C-164B-BE4C-E35D5FFE0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5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C0DBE-42B3-0446-A31A-615E398F3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3B1919-2071-444A-86FB-8B7A9F15D1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24579B-1CD0-4D4C-8C66-3DCA4936C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0AE3-007B-C84D-AAC6-8E14ACDB371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A9589-30DF-004E-AC9E-FC54E097A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08A6F-D9E9-2B4F-A2B1-921EF5C8C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F3DE-D97C-164B-BE4C-E35D5FFE0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0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0B0CF-D6DB-F647-87EE-751FF34B7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E7ED47-DC65-994D-89AD-95684ED48D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3ECB36-0EB2-8340-A3EB-8CE486292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B046D4-9AC0-FF4F-B966-B6701EF6D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0AE3-007B-C84D-AAC6-8E14ACDB371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DC694E-EBB4-D244-8CC6-CA4608DC2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9E5A3F-0C2C-C14B-A841-327CB9B3F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F3DE-D97C-164B-BE4C-E35D5FFE0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43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92970-B8F3-2142-B878-EC13BA455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14D86-97FC-5F48-9BAE-8ED694C73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CF80A-0BA7-CB43-95C7-B1EF94B7D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B606D6-7568-154A-86F0-7A04AAD7BA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170F1D-3CCA-014D-BFA8-D235B7FE9B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BA726-085F-BD4F-B25C-4325377A7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0AE3-007B-C84D-AAC6-8E14ACDB371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59CC6F-1E61-744B-B3B7-19E24FC0F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29A74E-7AE9-894C-A445-9B713D5E9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F3DE-D97C-164B-BE4C-E35D5FFE0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5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BE001-F4D3-514D-914E-97F8650BE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E2E1D2-D1CC-1847-BDE9-1C06EDF65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0AE3-007B-C84D-AAC6-8E14ACDB371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4A2A72-C86B-2B4A-BD07-D8BD52E4D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569A6D-9D89-2C45-B9DD-7A5C81A28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F3DE-D97C-164B-BE4C-E35D5FFE0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73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3BD054-5A57-FD49-98BE-FDDCF2145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0AE3-007B-C84D-AAC6-8E14ACDB371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44A5B5-834F-DE4C-8FDE-B7647706B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EEA344-F659-F442-8724-C33A1D251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F3DE-D97C-164B-BE4C-E35D5FFE0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72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6D506-4F22-9C4F-B664-E6A1B77131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28BCB-AF67-7E44-8EDF-508249617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1A11D8-5264-0548-AD49-A9B6D1B071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E5D4-94B6-494F-9CF9-0BF820431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0AE3-007B-C84D-AAC6-8E14ACDB371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801248-AFF3-3646-B802-5461126C7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54E6CB-0B29-D34C-801C-91203D2C6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F3DE-D97C-164B-BE4C-E35D5FFE0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4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E3B07-A3ED-C748-BA5A-B5F71EEE8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0C9E9B-AACA-9743-9AE7-0E82DEB41F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62AF95-099F-684E-9090-621C6B846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01CDF3-EB0C-544F-BDD5-CEEC08D69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40AE3-007B-C84D-AAC6-8E14ACDB371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AED7D7-2B4D-E642-B853-146863EB0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4CEEC3-0479-ED40-93E3-74CAE164E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5F3DE-D97C-164B-BE4C-E35D5FFE0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0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4E62F7-18DC-3043-842D-5B132110D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11969E-40D1-144D-8674-23478253D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E144C-24DB-494A-B0BF-2BD816F26A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40AE3-007B-C84D-AAC6-8E14ACDB3719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0553B-AE64-EA44-9627-F01B34181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712C8E-85DB-EC4D-AD96-38673BDC52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5F3DE-D97C-164B-BE4C-E35D5FFE0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15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4862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book&#10;&#10;Description automatically generated with medium confidence">
            <a:extLst>
              <a:ext uri="{FF2B5EF4-FFF2-40B4-BE49-F238E27FC236}">
                <a16:creationId xmlns:a16="http://schemas.microsoft.com/office/drawing/2014/main" id="{3DC1A05D-F404-AA45-9BAD-F5F4D6E0D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5055" y="4961953"/>
            <a:ext cx="2706301" cy="17982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584FD5-73BB-9146-B42D-19E0A5E68342}"/>
              </a:ext>
            </a:extLst>
          </p:cNvPr>
          <p:cNvSpPr txBox="1"/>
          <p:nvPr/>
        </p:nvSpPr>
        <p:spPr>
          <a:xfrm>
            <a:off x="604007" y="885381"/>
            <a:ext cx="111405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We say, “I must rely on my strength to succeed.” 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Jesus says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“Have the humble heart of a child if you want to know freedom.”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endParaRPr lang="en-US" sz="2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We say, “How others see me is the most important thing.”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Jesus says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“How your Father in heaven sees you is what matters the most.”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We say, “Punish sinners and keep them at a distance.” 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Jesus says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“A repentant sinner will receive mercy and be held in the very heart of God.”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5EF8D4A-2258-0043-BE9F-B746BA9F6ED6}"/>
              </a:ext>
            </a:extLst>
          </p:cNvPr>
          <p:cNvCxnSpPr>
            <a:cxnSpLocks/>
          </p:cNvCxnSpPr>
          <p:nvPr/>
        </p:nvCxnSpPr>
        <p:spPr>
          <a:xfrm>
            <a:off x="1548848" y="4808084"/>
            <a:ext cx="9094304" cy="0"/>
          </a:xfrm>
          <a:prstGeom prst="line">
            <a:avLst/>
          </a:prstGeom>
          <a:ln w="412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0776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book&#10;&#10;Description automatically generated with medium confidence">
            <a:extLst>
              <a:ext uri="{FF2B5EF4-FFF2-40B4-BE49-F238E27FC236}">
                <a16:creationId xmlns:a16="http://schemas.microsoft.com/office/drawing/2014/main" id="{3DC1A05D-F404-AA45-9BAD-F5F4D6E0D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5055" y="4961953"/>
            <a:ext cx="2706301" cy="17982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584FD5-73BB-9146-B42D-19E0A5E68342}"/>
              </a:ext>
            </a:extLst>
          </p:cNvPr>
          <p:cNvSpPr txBox="1"/>
          <p:nvPr/>
        </p:nvSpPr>
        <p:spPr>
          <a:xfrm>
            <a:off x="1916595" y="390431"/>
            <a:ext cx="83588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Then Jesus told this story to some who had great confidence in their own righteousness and scorned everyone else: “Two men went to the Temple to pray. One was a Pharisee, and the other was a despised tax collector. The Pharisee stood by himself and prayed this prayer: ‘I thank you, God, that I am not like other people—cheaters, sinners, adulterers. I’m certainly not like that tax collector! I fast twice a week, and I give you a tenth of my income.’</a:t>
            </a:r>
            <a:endParaRPr lang="en-US" sz="4000" b="0" dirty="0">
              <a:effectLst/>
            </a:endParaRPr>
          </a:p>
          <a:p>
            <a:br>
              <a:rPr lang="en-US" sz="4000" dirty="0"/>
            </a:br>
            <a:endParaRPr kumimoji="0" lang="en-US" sz="40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A7C2A4-887C-0741-8ECD-3D7F08C2D006}"/>
              </a:ext>
            </a:extLst>
          </p:cNvPr>
          <p:cNvSpPr txBox="1"/>
          <p:nvPr/>
        </p:nvSpPr>
        <p:spPr>
          <a:xfrm>
            <a:off x="2102529" y="5510954"/>
            <a:ext cx="2434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Luke 19:9-12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5EF8D4A-2258-0043-BE9F-B746BA9F6ED6}"/>
              </a:ext>
            </a:extLst>
          </p:cNvPr>
          <p:cNvCxnSpPr>
            <a:cxnSpLocks/>
          </p:cNvCxnSpPr>
          <p:nvPr/>
        </p:nvCxnSpPr>
        <p:spPr>
          <a:xfrm>
            <a:off x="1548848" y="4808084"/>
            <a:ext cx="9094304" cy="0"/>
          </a:xfrm>
          <a:prstGeom prst="line">
            <a:avLst/>
          </a:prstGeom>
          <a:ln w="412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1957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book&#10;&#10;Description automatically generated with medium confidence">
            <a:extLst>
              <a:ext uri="{FF2B5EF4-FFF2-40B4-BE49-F238E27FC236}">
                <a16:creationId xmlns:a16="http://schemas.microsoft.com/office/drawing/2014/main" id="{3DC1A05D-F404-AA45-9BAD-F5F4D6E0D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5055" y="4961953"/>
            <a:ext cx="2706301" cy="17982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584FD5-73BB-9146-B42D-19E0A5E68342}"/>
              </a:ext>
            </a:extLst>
          </p:cNvPr>
          <p:cNvSpPr txBox="1"/>
          <p:nvPr/>
        </p:nvSpPr>
        <p:spPr>
          <a:xfrm>
            <a:off x="1838739" y="440166"/>
            <a:ext cx="83588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“But the tax collector stood at a distance and dared not even lift his eyes to heaven as he prayed. Instead, he beat his chest in sorrow, saying, ‘O God, be merciful to me, for I am a sinner.’ I tell you, this sinner, not the Pharisee, returned home justified before God. For those who exalt themselves will be humbled, and those who humble themselves will be exalted.”</a:t>
            </a:r>
            <a:endParaRPr kumimoji="0" lang="en-US" sz="48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ndara" panose="020E0502030303020204" pitchFamily="34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A7C2A4-887C-0741-8ECD-3D7F08C2D006}"/>
              </a:ext>
            </a:extLst>
          </p:cNvPr>
          <p:cNvSpPr txBox="1"/>
          <p:nvPr/>
        </p:nvSpPr>
        <p:spPr>
          <a:xfrm>
            <a:off x="2102529" y="5510954"/>
            <a:ext cx="2434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Luke 19:13,14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5EF8D4A-2258-0043-BE9F-B746BA9F6ED6}"/>
              </a:ext>
            </a:extLst>
          </p:cNvPr>
          <p:cNvCxnSpPr>
            <a:cxnSpLocks/>
          </p:cNvCxnSpPr>
          <p:nvPr/>
        </p:nvCxnSpPr>
        <p:spPr>
          <a:xfrm>
            <a:off x="1548848" y="4808084"/>
            <a:ext cx="9094304" cy="0"/>
          </a:xfrm>
          <a:prstGeom prst="line">
            <a:avLst/>
          </a:prstGeom>
          <a:ln w="412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332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book&#10;&#10;Description automatically generated with medium confidence">
            <a:extLst>
              <a:ext uri="{FF2B5EF4-FFF2-40B4-BE49-F238E27FC236}">
                <a16:creationId xmlns:a16="http://schemas.microsoft.com/office/drawing/2014/main" id="{3DC1A05D-F404-AA45-9BAD-F5F4D6E0D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5055" y="4961953"/>
            <a:ext cx="2706301" cy="17982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584FD5-73BB-9146-B42D-19E0A5E68342}"/>
              </a:ext>
            </a:extLst>
          </p:cNvPr>
          <p:cNvSpPr txBox="1"/>
          <p:nvPr/>
        </p:nvSpPr>
        <p:spPr>
          <a:xfrm>
            <a:off x="1838739" y="885381"/>
            <a:ext cx="83588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r>
              <a:rPr lang="en-US" sz="28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“Let the children come to me. Don’t stop them! For the Kingdom of God belongs to those who are like these children. I tell you the truth, anyone who doesn’t receive the Kingdom of God like a child will never enter it.”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A7C2A4-887C-0741-8ECD-3D7F08C2D006}"/>
              </a:ext>
            </a:extLst>
          </p:cNvPr>
          <p:cNvSpPr txBox="1"/>
          <p:nvPr/>
        </p:nvSpPr>
        <p:spPr>
          <a:xfrm>
            <a:off x="2102529" y="5510954"/>
            <a:ext cx="2434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Luke 19:15-17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5EF8D4A-2258-0043-BE9F-B746BA9F6ED6}"/>
              </a:ext>
            </a:extLst>
          </p:cNvPr>
          <p:cNvCxnSpPr>
            <a:cxnSpLocks/>
          </p:cNvCxnSpPr>
          <p:nvPr/>
        </p:nvCxnSpPr>
        <p:spPr>
          <a:xfrm>
            <a:off x="1548848" y="4808084"/>
            <a:ext cx="9094304" cy="0"/>
          </a:xfrm>
          <a:prstGeom prst="line">
            <a:avLst/>
          </a:prstGeom>
          <a:ln w="412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269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book&#10;&#10;Description automatically generated with medium confidence">
            <a:extLst>
              <a:ext uri="{FF2B5EF4-FFF2-40B4-BE49-F238E27FC236}">
                <a16:creationId xmlns:a16="http://schemas.microsoft.com/office/drawing/2014/main" id="{3DC1A05D-F404-AA45-9BAD-F5F4D6E0D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5055" y="4961953"/>
            <a:ext cx="2706301" cy="17982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584FD5-73BB-9146-B42D-19E0A5E68342}"/>
              </a:ext>
            </a:extLst>
          </p:cNvPr>
          <p:cNvSpPr txBox="1"/>
          <p:nvPr/>
        </p:nvSpPr>
        <p:spPr>
          <a:xfrm>
            <a:off x="1838739" y="885381"/>
            <a:ext cx="835880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r>
              <a:rPr lang="en-US" sz="360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Before we can know what we must do for the sake of the kingdom, we must know who we are in the story.</a:t>
            </a:r>
            <a:endParaRPr lang="en-US" sz="4800" i="1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5EF8D4A-2258-0043-BE9F-B746BA9F6ED6}"/>
              </a:ext>
            </a:extLst>
          </p:cNvPr>
          <p:cNvCxnSpPr>
            <a:cxnSpLocks/>
          </p:cNvCxnSpPr>
          <p:nvPr/>
        </p:nvCxnSpPr>
        <p:spPr>
          <a:xfrm>
            <a:off x="1548848" y="4808084"/>
            <a:ext cx="9094304" cy="0"/>
          </a:xfrm>
          <a:prstGeom prst="line">
            <a:avLst/>
          </a:prstGeom>
          <a:ln w="412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4914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book&#10;&#10;Description automatically generated with medium confidence">
            <a:extLst>
              <a:ext uri="{FF2B5EF4-FFF2-40B4-BE49-F238E27FC236}">
                <a16:creationId xmlns:a16="http://schemas.microsoft.com/office/drawing/2014/main" id="{3DC1A05D-F404-AA45-9BAD-F5F4D6E0D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5055" y="4961953"/>
            <a:ext cx="2706301" cy="17982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584FD5-73BB-9146-B42D-19E0A5E68342}"/>
              </a:ext>
            </a:extLst>
          </p:cNvPr>
          <p:cNvSpPr txBox="1"/>
          <p:nvPr/>
        </p:nvSpPr>
        <p:spPr>
          <a:xfrm>
            <a:off x="1838739" y="885381"/>
            <a:ext cx="83588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Then David confessed to Nathan, “I have sinned against the </a:t>
            </a:r>
            <a:r>
              <a:rPr lang="en-US" sz="36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system-ui"/>
              </a:rPr>
              <a:t>.”</a:t>
            </a:r>
            <a:endParaRPr lang="en-US" sz="36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A7C2A4-887C-0741-8ECD-3D7F08C2D006}"/>
              </a:ext>
            </a:extLst>
          </p:cNvPr>
          <p:cNvSpPr txBox="1"/>
          <p:nvPr/>
        </p:nvSpPr>
        <p:spPr>
          <a:xfrm>
            <a:off x="2102529" y="5510954"/>
            <a:ext cx="2434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ndara" panose="020E0502030303020204" pitchFamily="34" charset="0"/>
                <a:ea typeface="+mn-ea"/>
                <a:cs typeface="+mn-cs"/>
              </a:rPr>
              <a:t>2 Sam 12:13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5EF8D4A-2258-0043-BE9F-B746BA9F6ED6}"/>
              </a:ext>
            </a:extLst>
          </p:cNvPr>
          <p:cNvCxnSpPr>
            <a:cxnSpLocks/>
          </p:cNvCxnSpPr>
          <p:nvPr/>
        </p:nvCxnSpPr>
        <p:spPr>
          <a:xfrm>
            <a:off x="1548848" y="4808084"/>
            <a:ext cx="9094304" cy="0"/>
          </a:xfrm>
          <a:prstGeom prst="line">
            <a:avLst/>
          </a:prstGeom>
          <a:ln w="412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753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book&#10;&#10;Description automatically generated with medium confidence">
            <a:extLst>
              <a:ext uri="{FF2B5EF4-FFF2-40B4-BE49-F238E27FC236}">
                <a16:creationId xmlns:a16="http://schemas.microsoft.com/office/drawing/2014/main" id="{3DC1A05D-F404-AA45-9BAD-F5F4D6E0D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5055" y="4961953"/>
            <a:ext cx="2706301" cy="17982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584FD5-73BB-9146-B42D-19E0A5E68342}"/>
              </a:ext>
            </a:extLst>
          </p:cNvPr>
          <p:cNvSpPr txBox="1"/>
          <p:nvPr/>
        </p:nvSpPr>
        <p:spPr>
          <a:xfrm>
            <a:off x="1838739" y="885381"/>
            <a:ext cx="83588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r>
              <a:rPr lang="en-US" sz="36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“What makes the gospel offensive isn’t who it keeps out but who it lets in.”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endParaRPr lang="en-US" sz="3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</a:rPr>
              <a:t>Rachel Held Evans</a:t>
            </a:r>
            <a:endParaRPr lang="en-US" sz="360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5EF8D4A-2258-0043-BE9F-B746BA9F6ED6}"/>
              </a:ext>
            </a:extLst>
          </p:cNvPr>
          <p:cNvCxnSpPr>
            <a:cxnSpLocks/>
          </p:cNvCxnSpPr>
          <p:nvPr/>
        </p:nvCxnSpPr>
        <p:spPr>
          <a:xfrm>
            <a:off x="1548848" y="4808084"/>
            <a:ext cx="9094304" cy="0"/>
          </a:xfrm>
          <a:prstGeom prst="line">
            <a:avLst/>
          </a:prstGeom>
          <a:ln w="412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550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book&#10;&#10;Description automatically generated with medium confidence">
            <a:extLst>
              <a:ext uri="{FF2B5EF4-FFF2-40B4-BE49-F238E27FC236}">
                <a16:creationId xmlns:a16="http://schemas.microsoft.com/office/drawing/2014/main" id="{3DC1A05D-F404-AA45-9BAD-F5F4D6E0D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5055" y="4961953"/>
            <a:ext cx="2706301" cy="17982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584FD5-73BB-9146-B42D-19E0A5E68342}"/>
              </a:ext>
            </a:extLst>
          </p:cNvPr>
          <p:cNvSpPr txBox="1"/>
          <p:nvPr/>
        </p:nvSpPr>
        <p:spPr>
          <a:xfrm>
            <a:off x="604007" y="885381"/>
            <a:ext cx="111405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We say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“I must rely on my strength to succeed.” . 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Jesus says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“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Have the humble heart of a child if you want to know freedom.”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5EF8D4A-2258-0043-BE9F-B746BA9F6ED6}"/>
              </a:ext>
            </a:extLst>
          </p:cNvPr>
          <p:cNvCxnSpPr>
            <a:cxnSpLocks/>
          </p:cNvCxnSpPr>
          <p:nvPr/>
        </p:nvCxnSpPr>
        <p:spPr>
          <a:xfrm>
            <a:off x="1548848" y="4808084"/>
            <a:ext cx="9094304" cy="0"/>
          </a:xfrm>
          <a:prstGeom prst="line">
            <a:avLst/>
          </a:prstGeom>
          <a:ln w="412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01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book&#10;&#10;Description automatically generated with medium confidence">
            <a:extLst>
              <a:ext uri="{FF2B5EF4-FFF2-40B4-BE49-F238E27FC236}">
                <a16:creationId xmlns:a16="http://schemas.microsoft.com/office/drawing/2014/main" id="{3DC1A05D-F404-AA45-9BAD-F5F4D6E0D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5055" y="4961953"/>
            <a:ext cx="2706301" cy="17982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4584FD5-73BB-9146-B42D-19E0A5E68342}"/>
              </a:ext>
            </a:extLst>
          </p:cNvPr>
          <p:cNvSpPr txBox="1"/>
          <p:nvPr/>
        </p:nvSpPr>
        <p:spPr>
          <a:xfrm>
            <a:off x="604007" y="885381"/>
            <a:ext cx="111405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We say, “I must rely on my strength to succeed.” 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Jesus says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“Have the humble heart of a child if you want to know freedom.”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endParaRPr lang="en-US" sz="240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We say, “How others see me is the most important thing.”  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Jesus says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“How your Father in heaven sees you is what matters the most.”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5EF8D4A-2258-0043-BE9F-B746BA9F6ED6}"/>
              </a:ext>
            </a:extLst>
          </p:cNvPr>
          <p:cNvCxnSpPr>
            <a:cxnSpLocks/>
          </p:cNvCxnSpPr>
          <p:nvPr/>
        </p:nvCxnSpPr>
        <p:spPr>
          <a:xfrm>
            <a:off x="1548848" y="4808084"/>
            <a:ext cx="9094304" cy="0"/>
          </a:xfrm>
          <a:prstGeom prst="line">
            <a:avLst/>
          </a:prstGeom>
          <a:ln w="412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6430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488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Candara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Korkidakis</dc:creator>
  <cp:lastModifiedBy>Matthew Burkholder</cp:lastModifiedBy>
  <cp:revision>10</cp:revision>
  <dcterms:created xsi:type="dcterms:W3CDTF">2021-07-14T11:22:50Z</dcterms:created>
  <dcterms:modified xsi:type="dcterms:W3CDTF">2021-07-29T15:41:44Z</dcterms:modified>
</cp:coreProperties>
</file>